
<file path=[Content_Types].xml><?xml version="1.0" encoding="utf-8"?>
<Types xmlns="http://schemas.openxmlformats.org/package/2006/content-types">
  <Default Extension="avi" ContentType="video/x-msvideo"/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537" r:id="rId2"/>
    <p:sldId id="541" r:id="rId3"/>
    <p:sldId id="542" r:id="rId4"/>
    <p:sldId id="543" r:id="rId5"/>
    <p:sldId id="544" r:id="rId6"/>
    <p:sldId id="545" r:id="rId7"/>
    <p:sldId id="546" r:id="rId8"/>
    <p:sldId id="54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AB53DCD-87B1-4B2F-B995-00DE3FDACCBB}">
          <p14:sldIdLst>
            <p14:sldId id="537"/>
            <p14:sldId id="541"/>
            <p14:sldId id="542"/>
            <p14:sldId id="543"/>
            <p14:sldId id="544"/>
            <p14:sldId id="545"/>
            <p14:sldId id="546"/>
            <p14:sldId id="54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d Curtis" initials="CC" lastIdx="3" clrIdx="0">
    <p:extLst>
      <p:ext uri="{19B8F6BF-5375-455C-9EA6-DF929625EA0E}">
        <p15:presenceInfo xmlns:p15="http://schemas.microsoft.com/office/powerpoint/2012/main" userId="8a6eeb91702bad55" providerId="Windows Live"/>
      </p:ext>
    </p:extLst>
  </p:cmAuthor>
  <p:cmAuthor id="2" name="nance" initials="n" lastIdx="9" clrIdx="1">
    <p:extLst>
      <p:ext uri="{19B8F6BF-5375-455C-9EA6-DF929625EA0E}">
        <p15:presenceInfo xmlns:p15="http://schemas.microsoft.com/office/powerpoint/2012/main" userId="nanc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77B4"/>
    <a:srgbClr val="FF7F0E"/>
    <a:srgbClr val="2CA02C"/>
    <a:srgbClr val="D62728"/>
    <a:srgbClr val="9467BD"/>
    <a:srgbClr val="1C0153"/>
    <a:srgbClr val="AA71D5"/>
    <a:srgbClr val="9954CC"/>
    <a:srgbClr val="3C044A"/>
    <a:srgbClr val="4E9A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07" autoAdjust="0"/>
    <p:restoredTop sz="88320" autoAdjust="0"/>
  </p:normalViewPr>
  <p:slideViewPr>
    <p:cSldViewPr snapToGrid="0">
      <p:cViewPr varScale="1">
        <p:scale>
          <a:sx n="129" d="100"/>
          <a:sy n="129" d="100"/>
        </p:scale>
        <p:origin x="96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jpeg>
</file>

<file path=ppt/media/image17.jpg>
</file>

<file path=ppt/media/image4.jpeg>
</file>

<file path=ppt/media/image5.gif>
</file>

<file path=ppt/media/image6.jpeg>
</file>

<file path=ppt/media/image7.jpeg>
</file>

<file path=ppt/media/image8.jpeg>
</file>

<file path=ppt/media/image9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1CEFAF-F731-4255-8A20-7C00833F6E5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25A852-A918-45C0-80CE-0F9A3945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47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1: Frost on Mars, take from the Phoenix rover</a:t>
            </a:r>
          </a:p>
          <a:p>
            <a:r>
              <a:rPr lang="en-US"/>
              <a:t>Image 2: Quantum dots taken from Mengying</a:t>
            </a:r>
          </a:p>
          <a:p>
            <a:r>
              <a:rPr lang="en-US"/>
              <a:t>Image 3: Liver tissue of COVID-19 patient</a:t>
            </a:r>
          </a:p>
          <a:p>
            <a:r>
              <a:rPr lang="en-US"/>
              <a:t>Image 4: X-ray crystallography</a:t>
            </a:r>
          </a:p>
          <a:p>
            <a:r>
              <a:rPr lang="en-US"/>
              <a:t>Image 5: Black hole</a:t>
            </a:r>
          </a:p>
          <a:p>
            <a:r>
              <a:rPr lang="en-US"/>
              <a:t>Image 6: Twitter/violence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5A852-A918-45C0-80CE-0F9A3945AC2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864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What type of image datasets do you have access to in your research, or are considering to use?
https://www.polleverywhere.com/free_text_polls/mRTLpInvn7fpZv0KNcelZ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5A852-A918-45C0-80CE-0F9A3945AC26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5C8ED5-215C-42C8-931C-C6B3544B0D29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386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80188"/>
            <a:ext cx="6858000" cy="774581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8203" y="3536320"/>
            <a:ext cx="1600200" cy="139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94932" y="5892801"/>
            <a:ext cx="1371600" cy="927100"/>
          </a:xfrm>
          <a:prstGeom prst="rect">
            <a:avLst/>
          </a:prstGeom>
        </p:spPr>
      </p:pic>
      <p:sp>
        <p:nvSpPr>
          <p:cNvPr id="4" name="Snip Diagonal Corner Rectangle 3"/>
          <p:cNvSpPr/>
          <p:nvPr userDrawn="1"/>
        </p:nvSpPr>
        <p:spPr>
          <a:xfrm>
            <a:off x="685800" y="3509963"/>
            <a:ext cx="1642730" cy="170225"/>
          </a:xfrm>
          <a:prstGeom prst="snip2DiagRect">
            <a:avLst/>
          </a:prstGeom>
          <a:solidFill>
            <a:srgbClr val="1C0153"/>
          </a:solidFill>
          <a:ln>
            <a:solidFill>
              <a:srgbClr val="1C0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70494" y="6656936"/>
            <a:ext cx="2425295" cy="16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42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63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0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744279"/>
          </a:xfrm>
          <a:prstGeom prst="rect">
            <a:avLst/>
          </a:prstGeom>
          <a:solidFill>
            <a:srgbClr val="1C0153"/>
          </a:solidFill>
          <a:ln>
            <a:solidFill>
              <a:srgbClr val="1C0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44279"/>
          </a:xfrm>
        </p:spPr>
        <p:txBody>
          <a:bodyPr>
            <a:normAutofit/>
          </a:bodyPr>
          <a:lstStyle>
            <a:lvl1pPr algn="ctr"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58207"/>
            <a:ext cx="7886700" cy="4551363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20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  <a:lvl2pPr>
              <a:defRPr>
                <a:solidFill>
                  <a:srgbClr val="1C0153"/>
                </a:solidFill>
              </a:defRPr>
            </a:lvl2pPr>
            <a:lvl3pPr>
              <a:defRPr>
                <a:solidFill>
                  <a:srgbClr val="1C0153"/>
                </a:solidFill>
              </a:defRPr>
            </a:lvl3pPr>
            <a:lvl4pPr>
              <a:defRPr>
                <a:solidFill>
                  <a:srgbClr val="1C0153"/>
                </a:solidFill>
              </a:defRPr>
            </a:lvl4pPr>
            <a:lvl5pPr>
              <a:defRPr>
                <a:solidFill>
                  <a:srgbClr val="1C015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  <a:lvl2pPr>
              <a:defRPr>
                <a:solidFill>
                  <a:srgbClr val="1C0153"/>
                </a:solidFill>
              </a:defRPr>
            </a:lvl2pPr>
            <a:lvl3pPr>
              <a:defRPr>
                <a:solidFill>
                  <a:srgbClr val="1C0153"/>
                </a:solidFill>
              </a:defRPr>
            </a:lvl3pPr>
            <a:lvl4pPr>
              <a:defRPr>
                <a:solidFill>
                  <a:srgbClr val="1C0153"/>
                </a:solidFill>
              </a:defRPr>
            </a:lvl4pPr>
            <a:lvl5pPr>
              <a:defRPr>
                <a:solidFill>
                  <a:srgbClr val="1C015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fld id="{9E648DB8-7511-4B37-89ED-C0E7BC0E3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077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80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19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34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29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52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22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72532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9971" y="6525689"/>
            <a:ext cx="4477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315EC1-DD0F-4203-8635-1378F87B4F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091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1C015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6.jpe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sdata/" TargetMode="External"/><Relationship Id="rId2" Type="http://schemas.openxmlformats.org/officeDocument/2006/relationships/hyperlink" Target="https://data.nasa.gov/browse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igital.lib.washington.edu/researchwork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A37B04-47C8-4A6D-9078-EFA5E5949C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ChemE 599: Image Analysis for Scientists and Engineers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CE24733-6348-49EC-BE36-FEA53C13C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80188"/>
            <a:ext cx="6858000" cy="1314178"/>
          </a:xfrm>
        </p:spPr>
        <p:txBody>
          <a:bodyPr>
            <a:normAutofit lnSpcReduction="10000"/>
          </a:bodyPr>
          <a:lstStyle/>
          <a:p>
            <a:r>
              <a:rPr lang="en-US"/>
              <a:t>Lecture 0: Course Overview</a:t>
            </a:r>
          </a:p>
          <a:p>
            <a:r>
              <a:rPr lang="en-US"/>
              <a:t>Prof. Chad Curtis</a:t>
            </a:r>
          </a:p>
          <a:p>
            <a:r>
              <a:rPr lang="en-US"/>
              <a:t>Mar. 31, 2020</a:t>
            </a:r>
          </a:p>
        </p:txBody>
      </p:sp>
    </p:spTree>
    <p:extLst>
      <p:ext uri="{BB962C8B-B14F-4D97-AF65-F5344CB8AC3E}">
        <p14:creationId xmlns:p14="http://schemas.microsoft.com/office/powerpoint/2010/main" val="3486296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ACDA-EA41-4573-96B4-CB024911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Images as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70A3FF-CDD2-463E-926E-170C4955C9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30" r="-110" b="21706"/>
          <a:stretch/>
        </p:blipFill>
        <p:spPr bwMode="auto">
          <a:xfrm>
            <a:off x="93672" y="822855"/>
            <a:ext cx="3657600" cy="2548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0E5BD3-9BE2-4C6C-B610-93FE3E1B1D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86" r="2489" b="54881"/>
          <a:stretch/>
        </p:blipFill>
        <p:spPr bwMode="auto">
          <a:xfrm>
            <a:off x="126970" y="3486311"/>
            <a:ext cx="3052353" cy="3108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gure thumbnail gr2">
            <a:extLst>
              <a:ext uri="{FF2B5EF4-FFF2-40B4-BE49-F238E27FC236}">
                <a16:creationId xmlns:a16="http://schemas.microsoft.com/office/drawing/2014/main" id="{D6430EBA-8182-488A-BA1C-B8EEC1719B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97" r="51162"/>
          <a:stretch/>
        </p:blipFill>
        <p:spPr bwMode="auto">
          <a:xfrm>
            <a:off x="3286145" y="4913150"/>
            <a:ext cx="2730457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xray crystallography">
            <a:extLst>
              <a:ext uri="{FF2B5EF4-FFF2-40B4-BE49-F238E27FC236}">
                <a16:creationId xmlns:a16="http://schemas.microsoft.com/office/drawing/2014/main" id="{39F85718-06E7-4F10-9B8C-1D7932413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9083" y="4732131"/>
            <a:ext cx="2011680" cy="2009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image of black hole">
            <a:extLst>
              <a:ext uri="{FF2B5EF4-FFF2-40B4-BE49-F238E27FC236}">
                <a16:creationId xmlns:a16="http://schemas.microsoft.com/office/drawing/2014/main" id="{9392618B-9044-4B31-ACBC-76A298F9E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0107" y="2856757"/>
            <a:ext cx="3344091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protests">
            <a:extLst>
              <a:ext uri="{FF2B5EF4-FFF2-40B4-BE49-F238E27FC236}">
                <a16:creationId xmlns:a16="http://schemas.microsoft.com/office/drawing/2014/main" id="{2AD63A96-29C2-486A-B61C-A7BAA43C0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8311" y="822855"/>
            <a:ext cx="2926080" cy="1952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447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3100B6-BE8B-4C28-9D7C-2E1D0E106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48DB8-7511-4B37-89ED-C0E7BC0E3BB3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4EA9B-CA5A-47A4-B1C5-A8B3CAABFCF0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254000"/>
            <a:ext cx="8636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98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7957-FBF3-4C44-943E-5EA8EB0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Hemocytometer images: Image morphology</a:t>
            </a:r>
          </a:p>
        </p:txBody>
      </p:sp>
      <p:pic>
        <p:nvPicPr>
          <p:cNvPr id="2052" name="Picture 4" descr="Image result for hemocytometer">
            <a:extLst>
              <a:ext uri="{FF2B5EF4-FFF2-40B4-BE49-F238E27FC236}">
                <a16:creationId xmlns:a16="http://schemas.microsoft.com/office/drawing/2014/main" id="{37B4D33F-C3EB-4974-AC04-5421AEF3D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02" y="1035085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8A8F34-670F-4B7A-A873-D315FD623A24}"/>
              </a:ext>
            </a:extLst>
          </p:cNvPr>
          <p:cNvSpPr txBox="1"/>
          <p:nvPr/>
        </p:nvSpPr>
        <p:spPr>
          <a:xfrm>
            <a:off x="3405522" y="1035085"/>
            <a:ext cx="49871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Problem: </a:t>
            </a:r>
            <a:r>
              <a:rPr lang="en-US"/>
              <a:t>I have hundreds of hemocytometer images to perform cell counts, but I think I could make this process much quicker if I could automate the process.</a:t>
            </a:r>
          </a:p>
          <a:p>
            <a:endParaRPr lang="en-US" b="1"/>
          </a:p>
          <a:p>
            <a:r>
              <a:rPr lang="en-US" b="1"/>
              <a:t>Possible solutions: </a:t>
            </a:r>
            <a:r>
              <a:rPr lang="en-US"/>
              <a:t>binarize image into cells (black) and background (white); Canny edge detector</a:t>
            </a:r>
          </a:p>
          <a:p>
            <a:endParaRPr lang="en-US" b="1"/>
          </a:p>
          <a:p>
            <a:r>
              <a:rPr lang="en-US" b="1"/>
              <a:t>Problems: </a:t>
            </a:r>
            <a:r>
              <a:rPr lang="en-US"/>
              <a:t>False positives (objects that are not cells counted as cells); false negatives (cells missed); overlapping cells; what threshold to use; non-uniform lighting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828897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313BA-8433-4260-8F15-1AC03DF8B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Neuroanatomical Datasets: Image registration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42A1B-443F-4378-9404-E75024FA4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9" y="867959"/>
            <a:ext cx="6400800" cy="2332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CBFCCD-F774-4315-B36F-806EB7CD539C}"/>
              </a:ext>
            </a:extLst>
          </p:cNvPr>
          <p:cNvSpPr txBox="1"/>
          <p:nvPr/>
        </p:nvSpPr>
        <p:spPr>
          <a:xfrm>
            <a:off x="143338" y="3429000"/>
            <a:ext cx="399259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Problem: </a:t>
            </a:r>
            <a:r>
              <a:rPr lang="en-US"/>
              <a:t>I am trying to compare stacks of MRI images of different patients, but I can’t compare them directly because they have different frames of reference.</a:t>
            </a:r>
          </a:p>
          <a:p>
            <a:endParaRPr lang="en-US" b="1"/>
          </a:p>
          <a:p>
            <a:r>
              <a:rPr lang="en-US" b="1"/>
              <a:t>Possible solutions: </a:t>
            </a:r>
            <a:r>
              <a:rPr lang="en-US"/>
              <a:t>diffeomorphic image registration</a:t>
            </a:r>
          </a:p>
          <a:p>
            <a:endParaRPr lang="en-US" b="1"/>
          </a:p>
          <a:p>
            <a:r>
              <a:rPr lang="en-US" b="1"/>
              <a:t>Problems: </a:t>
            </a:r>
            <a:r>
              <a:rPr lang="en-US"/>
              <a:t>Images aren’t similar enough, images are too big to process effectively</a:t>
            </a:r>
            <a:endParaRPr lang="en-US" b="1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D08BC448-3C97-42FA-A4F3-1F074C191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935" y="3446866"/>
            <a:ext cx="4905375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1226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EAB2E-8E01-48A6-AC12-5AB1E8EF1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Diffusing nanoparticles: Feature tracking and machine learning</a:t>
            </a:r>
          </a:p>
        </p:txBody>
      </p:sp>
      <p:pic>
        <p:nvPicPr>
          <p:cNvPr id="4" name="tracking_video2">
            <a:hlinkClick r:id="" action="ppaction://media"/>
            <a:extLst>
              <a:ext uri="{FF2B5EF4-FFF2-40B4-BE49-F238E27FC236}">
                <a16:creationId xmlns:a16="http://schemas.microsoft.com/office/drawing/2014/main" id="{0E2087A1-6349-4D80-9AFE-D870FC0C23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321" y="1080016"/>
            <a:ext cx="3251200" cy="3251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EE2135-3079-480D-B826-1DDE8EA74441}"/>
              </a:ext>
            </a:extLst>
          </p:cNvPr>
          <p:cNvSpPr txBox="1"/>
          <p:nvPr/>
        </p:nvSpPr>
        <p:spPr>
          <a:xfrm>
            <a:off x="3646182" y="942821"/>
            <a:ext cx="39925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Problem: </a:t>
            </a:r>
            <a:r>
              <a:rPr lang="en-US"/>
              <a:t>I have videos of nanoparticles diffusing in different conditions, and I want to quantify the differences in their behavior.</a:t>
            </a:r>
          </a:p>
          <a:p>
            <a:endParaRPr lang="en-US" b="1"/>
          </a:p>
          <a:p>
            <a:r>
              <a:rPr lang="en-US" b="1"/>
              <a:t>Possible solutions: </a:t>
            </a:r>
            <a:r>
              <a:rPr lang="en-US"/>
              <a:t>feature identification and tracking</a:t>
            </a:r>
          </a:p>
          <a:p>
            <a:endParaRPr lang="en-US" b="1"/>
          </a:p>
          <a:p>
            <a:r>
              <a:rPr lang="en-US" b="1"/>
              <a:t>Problems: </a:t>
            </a:r>
            <a:r>
              <a:rPr lang="en-US"/>
              <a:t>false positives, false negatives, frame rate, objects leaving frame</a:t>
            </a:r>
            <a:endParaRPr lang="en-US" b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744772-A5DA-462F-8F41-704FC610A1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090" y="3994949"/>
            <a:ext cx="2743200" cy="26828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D73B71-937C-48B7-804C-6967D1377E5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48" r="24932" b="10964"/>
          <a:stretch/>
        </p:blipFill>
        <p:spPr>
          <a:xfrm>
            <a:off x="797359" y="4785777"/>
            <a:ext cx="3691277" cy="138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2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uiExpand="1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CD4D3-DF88-43A4-A4E0-07837BCE3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Quantify tissue damage: Object recognition</a:t>
            </a:r>
          </a:p>
        </p:txBody>
      </p:sp>
      <p:pic>
        <p:nvPicPr>
          <p:cNvPr id="4" name="Picture 3" descr="A picture containing pink, green, purple, sitting&#10;&#10;Description automatically generated">
            <a:extLst>
              <a:ext uri="{FF2B5EF4-FFF2-40B4-BE49-F238E27FC236}">
                <a16:creationId xmlns:a16="http://schemas.microsoft.com/office/drawing/2014/main" id="{BF9A7124-E873-426E-AE2B-C44330E98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13" y="1009726"/>
            <a:ext cx="3810000" cy="254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4E0C01-B61D-4FF5-96E2-EA7EA468DCFD}"/>
              </a:ext>
            </a:extLst>
          </p:cNvPr>
          <p:cNvSpPr txBox="1"/>
          <p:nvPr/>
        </p:nvSpPr>
        <p:spPr>
          <a:xfrm>
            <a:off x="4427129" y="937879"/>
            <a:ext cx="39925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Problem: </a:t>
            </a:r>
            <a:r>
              <a:rPr lang="en-US"/>
              <a:t>I have images of tissue samples with varying levels of tissue damage. I want to be able to automate a process ot identify the level of tissue damage.</a:t>
            </a:r>
          </a:p>
          <a:p>
            <a:endParaRPr lang="en-US" b="1"/>
          </a:p>
          <a:p>
            <a:r>
              <a:rPr lang="en-US" b="1"/>
              <a:t>Possible solutions: </a:t>
            </a:r>
            <a:r>
              <a:rPr lang="en-US"/>
              <a:t>(1) define descriptors and assign thresholds, (2) use a machine learning algorithm to identify levels of damage in tissue</a:t>
            </a:r>
          </a:p>
          <a:p>
            <a:endParaRPr lang="en-US" b="1"/>
          </a:p>
          <a:p>
            <a:r>
              <a:rPr lang="en-US" b="1"/>
              <a:t>Problems</a:t>
            </a:r>
            <a:r>
              <a:rPr lang="en-US" b="1">
                <a:sym typeface="Wingdings" panose="05000000000000000000" pitchFamily="2" charset="2"/>
              </a:rPr>
              <a:t>: </a:t>
            </a:r>
            <a:r>
              <a:rPr lang="en-US">
                <a:sym typeface="Wingdings" panose="05000000000000000000" pitchFamily="2" charset="2"/>
              </a:rPr>
              <a:t>(1) Thresholds defined arbitrarily, potential contributions you aren’t catching, (2) less ability to interpret, differences between images not directly related to tissue damage.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586844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C0D878-F850-4734-90A3-9D3A274F0DC7}"/>
              </a:ext>
            </a:extLst>
          </p:cNvPr>
          <p:cNvSpPr txBox="1"/>
          <p:nvPr/>
        </p:nvSpPr>
        <p:spPr>
          <a:xfrm>
            <a:off x="860030" y="1112107"/>
            <a:ext cx="75722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Take 5 minutes to either (a) find a representative image from an image dataset you work with or (b) an image dataset you find interesting from one of the sources below.</a:t>
            </a:r>
          </a:p>
          <a:p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Afterwards, discuss with your breakout team, share it with your team (test out whether you can share your screen), and discuss possible analyses you would like to perform.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F60892-776C-47DD-A338-6D0E9D0FEF77}"/>
              </a:ext>
            </a:extLst>
          </p:cNvPr>
          <p:cNvSpPr/>
          <p:nvPr/>
        </p:nvSpPr>
        <p:spPr>
          <a:xfrm>
            <a:off x="2457786" y="5008878"/>
            <a:ext cx="508344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https://data.nasa.gov/browse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https://www.nature.com/sdata/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https://digital.lib.washington.edu/researchworks/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553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76e6d4d9-9be4-4bad-beaf-8fe875449e58"/>
</p:tagLst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68557</TotalTime>
  <Words>501</Words>
  <Application>Microsoft Office PowerPoint</Application>
  <PresentationFormat>On-screen Show (4:3)</PresentationFormat>
  <Paragraphs>45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1_Office Theme</vt:lpstr>
      <vt:lpstr>ChemE 599: Image Analysis for Scientists and Engineers</vt:lpstr>
      <vt:lpstr>Images as Data</vt:lpstr>
      <vt:lpstr>PowerPoint Presentation</vt:lpstr>
      <vt:lpstr>Hemocytometer images: Image morphology</vt:lpstr>
      <vt:lpstr>Neuroanatomical Datasets: Image registration</vt:lpstr>
      <vt:lpstr>Diffusing nanoparticles: Feature tracking and machine learning</vt:lpstr>
      <vt:lpstr>Quantify tissue damage: Object recognition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high-throughput, quantitative 3D multi-particle tracking model for analysis of the brain microenvironment</dc:title>
  <dc:creator>Chad Curtis</dc:creator>
  <cp:lastModifiedBy>Chad Curtis</cp:lastModifiedBy>
  <cp:revision>348</cp:revision>
  <dcterms:created xsi:type="dcterms:W3CDTF">2016-11-28T18:18:53Z</dcterms:created>
  <dcterms:modified xsi:type="dcterms:W3CDTF">2020-03-31T18:54:17Z</dcterms:modified>
</cp:coreProperties>
</file>